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embeddedFontLst>
    <p:embeddedFont>
      <p:font typeface="Lato"/>
      <p:regular r:id="rId12"/>
      <p:bold r:id="rId13"/>
      <p:italic r:id="rId14"/>
      <p:boldItalic r:id="rId15"/>
    </p:embeddedFont>
    <p:embeddedFont>
      <p:font typeface="Josefi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13483AD-531B-4EFA-A636-75370FCC0A5A}">
  <a:tblStyle styleId="{F13483AD-531B-4EFA-A636-75370FCC0A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84FBAACE-FD94-4610-9A4E-E22120B1802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17" Type="http://schemas.openxmlformats.org/officeDocument/2006/relationships/font" Target="fonts/JosefinSans-bold.fntdata"/><Relationship Id="rId16" Type="http://schemas.openxmlformats.org/officeDocument/2006/relationships/font" Target="fonts/JosefinSans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JosefinSans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JosefinSans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af3e9745f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af3e9745f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768c76d8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768c76d8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5af45e4f1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5af45e4f1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25b20cf4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25b20cf4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f3e9745f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af3e9745f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362250" y="372750"/>
            <a:ext cx="8419500" cy="439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000">
                <a:solidFill>
                  <a:srgbClr val="124B5C"/>
                </a:solidFill>
                <a:latin typeface="Josefin Sans"/>
                <a:ea typeface="Josefin Sans"/>
                <a:cs typeface="Josefin Sans"/>
                <a:sym typeface="Josefin Sans"/>
              </a:rPr>
              <a:t>Citaat</a:t>
            </a:r>
            <a:endParaRPr b="1" sz="3000">
              <a:solidFill>
                <a:srgbClr val="124B5C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800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“Het volgen van Jezus is geen drietrapsformule: bij Jezus zijn, op Hem lijken, enzovoort. </a:t>
            </a:r>
            <a:r>
              <a:rPr i="1" lang="nl" sz="2800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Maar </a:t>
            </a:r>
            <a:r>
              <a:rPr lang="nl" sz="2800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er is wel een volgorde. Het is geen programma, maar een proces. Eerst kom je en ben je bij Jezus; geleidelijk begin je op Hem te lijken; en uiteindelijk is het alsof je niet anders kunt: je begint het soort dingen te doen dat Hij op aarde deed; te leven zoals Hij.” (blz. 52)</a:t>
            </a:r>
            <a:endParaRPr sz="3300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362250" y="372750"/>
            <a:ext cx="8419500" cy="439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graphicFrame>
        <p:nvGraphicFramePr>
          <p:cNvPr id="68" name="Google Shape;68;p15"/>
          <p:cNvGraphicFramePr/>
          <p:nvPr/>
        </p:nvGraphicFramePr>
        <p:xfrm>
          <a:off x="330513" y="307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{F13483AD-531B-4EFA-A636-75370FCC0A5A}</a:tableStyleId>
              </a:tblPr>
              <a:tblGrid>
                <a:gridCol w="2623975"/>
                <a:gridCol w="2045775"/>
                <a:gridCol w="1902900"/>
                <a:gridCol w="1910300"/>
              </a:tblGrid>
              <a:tr h="1509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dk1"/>
                          </a:solidFill>
                        </a:rPr>
                        <a:t>#1</a:t>
                      </a:r>
                      <a:endParaRPr b="1"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dk1"/>
                          </a:solidFill>
                        </a:rPr>
                        <a:t>bij Jezus</a:t>
                      </a:r>
                      <a:endParaRPr b="1"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dk1"/>
                          </a:solidFill>
                        </a:rPr>
                        <a:t>zijn</a:t>
                      </a:r>
                      <a:endParaRPr b="1" sz="24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lt1"/>
                          </a:solidFill>
                        </a:rPr>
                        <a:t>Jezus </a:t>
                      </a:r>
                      <a:endParaRPr b="1" sz="24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lt1"/>
                          </a:solidFill>
                        </a:rPr>
                        <a:t>zien</a:t>
                      </a:r>
                      <a:endParaRPr b="1" sz="24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rgbClr val="124B5C"/>
                          </a:solidFill>
                        </a:rPr>
                        <a:t>Jezus ontdekken</a:t>
                      </a:r>
                      <a:endParaRPr b="1" sz="2400">
                        <a:solidFill>
                          <a:srgbClr val="124B5C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300">
                          <a:solidFill>
                            <a:schemeClr val="accent4"/>
                          </a:solidFill>
                        </a:rPr>
                        <a:t>waarheid</a:t>
                      </a:r>
                      <a:endParaRPr b="1" sz="2300">
                        <a:solidFill>
                          <a:schemeClr val="accent4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09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dk1"/>
                          </a:solidFill>
                        </a:rPr>
                        <a:t>#2</a:t>
                      </a:r>
                      <a:endParaRPr b="1"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dk1"/>
                          </a:solidFill>
                        </a:rPr>
                        <a:t>op Jezus </a:t>
                      </a:r>
                      <a:endParaRPr b="1"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dk1"/>
                          </a:solidFill>
                        </a:rPr>
                        <a:t>lijken</a:t>
                      </a:r>
                      <a:endParaRPr b="1" sz="24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lt1"/>
                          </a:solidFill>
                        </a:rPr>
                        <a:t>Jezus ademen</a:t>
                      </a:r>
                      <a:endParaRPr b="1" sz="24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rgbClr val="124B5C"/>
                          </a:solidFill>
                        </a:rPr>
                        <a:t>Jezus aanbidden</a:t>
                      </a:r>
                      <a:endParaRPr b="1" sz="2400">
                        <a:solidFill>
                          <a:srgbClr val="124B5C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300">
                          <a:solidFill>
                            <a:schemeClr val="accent4"/>
                          </a:solidFill>
                        </a:rPr>
                        <a:t>schoonheid</a:t>
                      </a:r>
                      <a:endParaRPr b="1" sz="2300">
                        <a:solidFill>
                          <a:schemeClr val="accent4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09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dk1"/>
                          </a:solidFill>
                        </a:rPr>
                        <a:t>#3</a:t>
                      </a:r>
                      <a:endParaRPr b="1"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dk1"/>
                          </a:solidFill>
                        </a:rPr>
                        <a:t>als Jezus </a:t>
                      </a:r>
                      <a:endParaRPr b="1"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dk1"/>
                          </a:solidFill>
                        </a:rPr>
                        <a:t>leven</a:t>
                      </a:r>
                      <a:endParaRPr b="1" sz="2400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lt1"/>
                          </a:solidFill>
                        </a:rPr>
                        <a:t>Jezus</a:t>
                      </a:r>
                      <a:endParaRPr b="1" sz="24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lt1"/>
                          </a:solidFill>
                        </a:rPr>
                        <a:t>leven</a:t>
                      </a:r>
                      <a:endParaRPr b="1" sz="2400">
                        <a:solidFill>
                          <a:schemeClr val="lt1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rgbClr val="124B5C"/>
                          </a:solidFill>
                        </a:rPr>
                        <a:t>Jezus uitstralen</a:t>
                      </a:r>
                      <a:endParaRPr b="1" sz="2400">
                        <a:solidFill>
                          <a:srgbClr val="124B5C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300">
                          <a:solidFill>
                            <a:schemeClr val="accent4"/>
                          </a:solidFill>
                        </a:rPr>
                        <a:t>goedheid</a:t>
                      </a:r>
                      <a:endParaRPr b="1" sz="2300">
                        <a:solidFill>
                          <a:schemeClr val="accent4"/>
                        </a:solidFill>
                      </a:endParaRPr>
                    </a:p>
                  </a:txBody>
                  <a:tcPr marT="63500" marB="63500" marR="63500" marL="63500" anchor="ctr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4" name="Google Shape;74;p16"/>
          <p:cNvGraphicFramePr/>
          <p:nvPr/>
        </p:nvGraphicFramePr>
        <p:xfrm>
          <a:off x="503350" y="382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{84FBAACE-FD94-4610-9A4E-E22120B18023}</a:tableStyleId>
              </a:tblPr>
              <a:tblGrid>
                <a:gridCol w="2712425"/>
                <a:gridCol w="2712425"/>
                <a:gridCol w="2712425"/>
              </a:tblGrid>
              <a:tr h="6133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800">
                          <a:solidFill>
                            <a:schemeClr val="lt1"/>
                          </a:solidFill>
                        </a:rPr>
                        <a:t>Contemplatie</a:t>
                      </a:r>
                      <a:endParaRPr b="1" sz="28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800">
                          <a:solidFill>
                            <a:schemeClr val="lt1"/>
                          </a:solidFill>
                        </a:rPr>
                        <a:t>Transformatie</a:t>
                      </a:r>
                      <a:endParaRPr b="1" sz="28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604100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 u="sng"/>
                        <a:t>#1 bij Jezus zijn</a:t>
                      </a:r>
                      <a:endParaRPr b="1" sz="2100" u="sng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>
                          <a:solidFill>
                            <a:srgbClr val="124B5C"/>
                          </a:solidFill>
                        </a:rPr>
                        <a:t>bewonderen</a:t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>
                          <a:solidFill>
                            <a:srgbClr val="124B5C"/>
                          </a:solidFill>
                        </a:rPr>
                        <a:t>verwonderen</a:t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>
                          <a:solidFill>
                            <a:srgbClr val="124B5C"/>
                          </a:solidFill>
                        </a:rPr>
                        <a:t>verdiepen</a:t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>
                          <a:solidFill>
                            <a:srgbClr val="124B5C"/>
                          </a:solidFill>
                        </a:rPr>
                        <a:t>kijken</a:t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>
                          <a:solidFill>
                            <a:srgbClr val="124B5C"/>
                          </a:solidFill>
                        </a:rPr>
                        <a:t>‘staren’</a:t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100"/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 u="sng">
                          <a:solidFill>
                            <a:schemeClr val="dk1"/>
                          </a:solidFill>
                        </a:rPr>
                        <a:t>#2 </a:t>
                      </a:r>
                      <a:r>
                        <a:rPr b="1" lang="nl" sz="2100" u="sng">
                          <a:solidFill>
                            <a:schemeClr val="dk1"/>
                          </a:solidFill>
                        </a:rPr>
                        <a:t>op Jezus lijken</a:t>
                      </a:r>
                      <a:endParaRPr b="1" sz="2100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>
                          <a:solidFill>
                            <a:srgbClr val="124B5C"/>
                          </a:solidFill>
                        </a:rPr>
                        <a:t>karakter</a:t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000">
                          <a:solidFill>
                            <a:schemeClr val="accent4"/>
                          </a:solidFill>
                        </a:rPr>
                        <a:t>hervorming van:</a:t>
                      </a:r>
                      <a:endParaRPr b="1" sz="2000">
                        <a:solidFill>
                          <a:schemeClr val="accent4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accent4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2000"/>
                        <a:buAutoNum type="arabicPeriod"/>
                      </a:pPr>
                      <a:r>
                        <a:rPr b="1" lang="nl" sz="2000">
                          <a:solidFill>
                            <a:schemeClr val="accent4"/>
                          </a:solidFill>
                        </a:rPr>
                        <a:t>gedachtenleven</a:t>
                      </a:r>
                      <a:endParaRPr b="1" sz="2000">
                        <a:solidFill>
                          <a:schemeClr val="accent4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2000"/>
                        <a:buAutoNum type="arabicPeriod"/>
                      </a:pPr>
                      <a:r>
                        <a:rPr b="1" lang="nl" sz="2000">
                          <a:solidFill>
                            <a:schemeClr val="accent4"/>
                          </a:solidFill>
                        </a:rPr>
                        <a:t>gevoelsleven</a:t>
                      </a:r>
                      <a:endParaRPr b="1" sz="2000">
                        <a:solidFill>
                          <a:schemeClr val="accent4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2000"/>
                        <a:buAutoNum type="arabicPeriod"/>
                      </a:pPr>
                      <a:r>
                        <a:rPr b="1" lang="nl" sz="2000">
                          <a:solidFill>
                            <a:schemeClr val="accent4"/>
                          </a:solidFill>
                        </a:rPr>
                        <a:t>wil en karakter</a:t>
                      </a:r>
                      <a:endParaRPr b="1" sz="2000">
                        <a:solidFill>
                          <a:schemeClr val="accent4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2000"/>
                        <a:buAutoNum type="arabicPeriod"/>
                      </a:pPr>
                      <a:r>
                        <a:rPr b="1" lang="nl" sz="2000">
                          <a:solidFill>
                            <a:schemeClr val="accent4"/>
                          </a:solidFill>
                        </a:rPr>
                        <a:t>lichaam</a:t>
                      </a:r>
                      <a:endParaRPr b="1" sz="2000">
                        <a:solidFill>
                          <a:schemeClr val="accent4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2000"/>
                        <a:buAutoNum type="arabicPeriod"/>
                      </a:pPr>
                      <a:r>
                        <a:rPr b="1" lang="nl" sz="2000">
                          <a:solidFill>
                            <a:schemeClr val="accent4"/>
                          </a:solidFill>
                        </a:rPr>
                        <a:t>sociale dimensie</a:t>
                      </a:r>
                      <a:endParaRPr b="1" sz="2000">
                        <a:solidFill>
                          <a:schemeClr val="accent4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2000"/>
                        <a:buAutoNum type="arabicPeriod"/>
                      </a:pPr>
                      <a:r>
                        <a:rPr b="1" lang="nl" sz="2000">
                          <a:solidFill>
                            <a:schemeClr val="accent4"/>
                          </a:solidFill>
                        </a:rPr>
                        <a:t>ziel</a:t>
                      </a:r>
                      <a:endParaRPr b="1" sz="2000">
                        <a:solidFill>
                          <a:schemeClr val="accent4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accent4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2000">
                          <a:solidFill>
                            <a:schemeClr val="accent4"/>
                          </a:solidFill>
                        </a:rPr>
                        <a:t>Dallas Willard, Heel je ziel en zaligheid</a:t>
                      </a:r>
                      <a:endParaRPr i="1" sz="2100"/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1625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 u="sng">
                          <a:solidFill>
                            <a:schemeClr val="dk1"/>
                          </a:solidFill>
                        </a:rPr>
                        <a:t>#3 </a:t>
                      </a:r>
                      <a:r>
                        <a:rPr b="1" lang="nl" sz="2100" u="sng">
                          <a:solidFill>
                            <a:schemeClr val="dk1"/>
                          </a:solidFill>
                        </a:rPr>
                        <a:t>als Jezus leven</a:t>
                      </a:r>
                      <a:endParaRPr b="1" sz="2100" u="sng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>
                          <a:solidFill>
                            <a:srgbClr val="124B5C"/>
                          </a:solidFill>
                        </a:rPr>
                        <a:t>woorden </a:t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100">
                          <a:solidFill>
                            <a:srgbClr val="124B5C"/>
                          </a:solidFill>
                        </a:rPr>
                        <a:t>daden</a:t>
                      </a:r>
                      <a:endParaRPr b="1" sz="2100">
                        <a:solidFill>
                          <a:srgbClr val="124B5C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0" name="Google Shape;80;p17"/>
          <p:cNvGraphicFramePr/>
          <p:nvPr/>
        </p:nvGraphicFramePr>
        <p:xfrm>
          <a:off x="503363" y="323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{84FBAACE-FD94-4610-9A4E-E22120B18023}</a:tableStyleId>
              </a:tblPr>
              <a:tblGrid>
                <a:gridCol w="4091875"/>
                <a:gridCol w="1332975"/>
                <a:gridCol w="2712425"/>
              </a:tblGrid>
              <a:tr h="6133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3600">
                          <a:solidFill>
                            <a:schemeClr val="lt1"/>
                          </a:solidFill>
                        </a:rPr>
                        <a:t>Contemplatie</a:t>
                      </a:r>
                      <a:endParaRPr b="1" sz="36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3600">
                          <a:solidFill>
                            <a:schemeClr val="lt1"/>
                          </a:solidFill>
                        </a:rPr>
                        <a:t>Transformatie</a:t>
                      </a:r>
                      <a:endParaRPr b="1" sz="36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890900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400">
                        <a:solidFill>
                          <a:schemeClr val="accent4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rgbClr val="124B5C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3100">
                          <a:solidFill>
                            <a:srgbClr val="124B5C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 Korintiërs 3 vers 18</a:t>
                      </a:r>
                      <a:endParaRPr b="1" sz="3100">
                        <a:solidFill>
                          <a:srgbClr val="124B5C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400">
                        <a:solidFill>
                          <a:schemeClr val="accent4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1981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accent4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Wij allen die </a:t>
                      </a:r>
                      <a:br>
                        <a:rPr b="1" lang="nl" sz="2400">
                          <a:solidFill>
                            <a:schemeClr val="accent4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r>
                        <a:rPr b="1" lang="nl" sz="2400">
                          <a:solidFill>
                            <a:schemeClr val="accent4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met onbedekt gezicht</a:t>
                      </a:r>
                      <a:endParaRPr b="1" sz="2400">
                        <a:solidFill>
                          <a:schemeClr val="accent4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accent4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 luister van de Heer aanschouwen</a:t>
                      </a:r>
                      <a:endParaRPr b="1" sz="2400">
                        <a:solidFill>
                          <a:schemeClr val="accent4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accent4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zullen meer en meer</a:t>
                      </a:r>
                      <a:endParaRPr b="1" sz="2400">
                        <a:solidFill>
                          <a:schemeClr val="accent4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accent4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door de Geest van de Heer</a:t>
                      </a:r>
                      <a:endParaRPr b="1" sz="2400">
                        <a:solidFill>
                          <a:schemeClr val="accent4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accent4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naar de luister van dat beeld</a:t>
                      </a:r>
                      <a:endParaRPr b="1" sz="2400">
                        <a:solidFill>
                          <a:schemeClr val="accent4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2400">
                          <a:solidFill>
                            <a:schemeClr val="accent4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worden veranderd</a:t>
                      </a:r>
                      <a:endParaRPr b="1" sz="2400">
                        <a:solidFill>
                          <a:schemeClr val="accent4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24B5C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